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57" r:id="rId5"/>
    <p:sldId id="262" r:id="rId6"/>
    <p:sldId id="264" r:id="rId7"/>
    <p:sldId id="263" r:id="rId8"/>
    <p:sldId id="265" r:id="rId9"/>
    <p:sldId id="266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>
        <p:scale>
          <a:sx n="93" d="100"/>
          <a:sy n="93" d="100"/>
        </p:scale>
        <p:origin x="7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53B4-36EE-2546-BFC0-FEB30E816792}" type="datetimeFigureOut">
              <a:rPr lang="en-US" smtClean="0"/>
              <a:t>7/15/16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92DF2-EC7B-AF45-93A5-12DC755B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07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53B4-36EE-2546-BFC0-FEB30E816792}" type="datetimeFigureOut">
              <a:rPr lang="en-US" smtClean="0"/>
              <a:t>7/15/16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92DF2-EC7B-AF45-93A5-12DC755B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53B4-36EE-2546-BFC0-FEB30E816792}" type="datetimeFigureOut">
              <a:rPr lang="en-US" smtClean="0"/>
              <a:t>7/15/16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92DF2-EC7B-AF45-93A5-12DC755B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7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53B4-36EE-2546-BFC0-FEB30E816792}" type="datetimeFigureOut">
              <a:rPr lang="en-US" smtClean="0"/>
              <a:t>7/15/16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92DF2-EC7B-AF45-93A5-12DC755B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6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53B4-36EE-2546-BFC0-FEB30E816792}" type="datetimeFigureOut">
              <a:rPr lang="en-US" smtClean="0"/>
              <a:t>7/15/16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92DF2-EC7B-AF45-93A5-12DC755B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8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53B4-36EE-2546-BFC0-FEB30E816792}" type="datetimeFigureOut">
              <a:rPr lang="en-US" smtClean="0"/>
              <a:t>7/15/16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92DF2-EC7B-AF45-93A5-12DC755B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99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53B4-36EE-2546-BFC0-FEB30E816792}" type="datetimeFigureOut">
              <a:rPr lang="en-US" smtClean="0"/>
              <a:t>7/15/16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92DF2-EC7B-AF45-93A5-12DC755B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3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53B4-36EE-2546-BFC0-FEB30E816792}" type="datetimeFigureOut">
              <a:rPr lang="en-US" smtClean="0"/>
              <a:t>7/15/16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92DF2-EC7B-AF45-93A5-12DC755B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49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53B4-36EE-2546-BFC0-FEB30E816792}" type="datetimeFigureOut">
              <a:rPr lang="en-US" smtClean="0"/>
              <a:t>7/15/16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92DF2-EC7B-AF45-93A5-12DC755B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8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53B4-36EE-2546-BFC0-FEB30E816792}" type="datetimeFigureOut">
              <a:rPr lang="en-US" smtClean="0"/>
              <a:t>7/15/16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92DF2-EC7B-AF45-93A5-12DC755B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46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53B4-36EE-2546-BFC0-FEB30E816792}" type="datetimeFigureOut">
              <a:rPr lang="en-US" smtClean="0"/>
              <a:t>7/15/16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92DF2-EC7B-AF45-93A5-12DC755B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E53B4-36EE-2546-BFC0-FEB30E816792}" type="datetimeFigureOut">
              <a:rPr lang="en-US" smtClean="0"/>
              <a:t>7/15/16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92DF2-EC7B-AF45-93A5-12DC755B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8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Mining Rising Stars in Academic Graph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59225"/>
            <a:ext cx="9144000" cy="1655762"/>
          </a:xfrm>
        </p:spPr>
        <p:txBody>
          <a:bodyPr/>
          <a:lstStyle/>
          <a:p>
            <a:r>
              <a:rPr lang="en-US" dirty="0" smtClean="0"/>
              <a:t>Alex(Yao) Lu</a:t>
            </a:r>
          </a:p>
          <a:p>
            <a:r>
              <a:rPr lang="en-US" dirty="0" smtClean="0"/>
              <a:t>Microsoft Academic Search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5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Unsolved Problems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3201" y="2937376"/>
            <a:ext cx="2381101" cy="126188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Quality</a:t>
            </a:r>
          </a:p>
          <a:p>
            <a:r>
              <a:rPr lang="en-US" sz="1600" b="1" dirty="0" smtClean="0"/>
              <a:t>Jiawei Han: &lt;0.8</a:t>
            </a:r>
          </a:p>
          <a:p>
            <a:r>
              <a:rPr lang="en-US" sz="1600" b="1" dirty="0" smtClean="0"/>
              <a:t>Eduard </a:t>
            </a:r>
            <a:r>
              <a:rPr lang="en-US" sz="1600" b="1" dirty="0" err="1"/>
              <a:t>Hovy</a:t>
            </a:r>
            <a:r>
              <a:rPr lang="en-US" sz="1600" b="1" dirty="0" smtClean="0"/>
              <a:t>: &lt;0.9</a:t>
            </a:r>
          </a:p>
          <a:p>
            <a:r>
              <a:rPr lang="en-US" sz="1600" b="1" dirty="0" err="1" smtClean="0"/>
              <a:t>Jiwei</a:t>
            </a:r>
            <a:r>
              <a:rPr lang="en-US" sz="1600" b="1" dirty="0" smtClean="0"/>
              <a:t> Li Quality Score:  1.0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7072" y="2937376"/>
            <a:ext cx="2237985" cy="126188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Field</a:t>
            </a:r>
          </a:p>
          <a:p>
            <a:r>
              <a:rPr lang="en-US" sz="1600" b="1" dirty="0" smtClean="0"/>
              <a:t>Jiawei Han: Data Mining</a:t>
            </a:r>
          </a:p>
          <a:p>
            <a:r>
              <a:rPr lang="en-US" sz="1600" b="1" dirty="0" smtClean="0"/>
              <a:t>Eduard </a:t>
            </a:r>
            <a:r>
              <a:rPr lang="en-US" sz="1600" b="1" dirty="0" err="1" smtClean="0"/>
              <a:t>Hovy</a:t>
            </a:r>
            <a:r>
              <a:rPr lang="en-US" sz="1600" b="1" dirty="0" smtClean="0"/>
              <a:t>: NLP</a:t>
            </a:r>
          </a:p>
          <a:p>
            <a:r>
              <a:rPr lang="en-US" sz="1600" b="1" dirty="0" err="1" smtClean="0"/>
              <a:t>Jiwei</a:t>
            </a:r>
            <a:r>
              <a:rPr lang="en-US" sz="1600" b="1" dirty="0" smtClean="0"/>
              <a:t> Li : NLP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37785" y="23680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70820" y="2950765"/>
            <a:ext cx="274716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Lack of benchmark dataset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23086" y="4559541"/>
            <a:ext cx="4701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citation number shouldn't be used alone to evaluate the performance of a algorithm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12515" y="1986080"/>
            <a:ext cx="47242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more researchers, the rank will be higher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It’s unfair to compute all  the fields together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8679" y="1496686"/>
            <a:ext cx="1625766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Split the fields!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570820" y="4026177"/>
            <a:ext cx="3379836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A Convincing Evaluation Method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570820" y="1493705"/>
            <a:ext cx="4365554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Citation Number and Successive Publication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968679" y="4352500"/>
            <a:ext cx="5262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But finally they rank together in the *rank algorithms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46277" y="1945419"/>
            <a:ext cx="4370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Jiwei</a:t>
            </a:r>
            <a:r>
              <a:rPr lang="en-US" dirty="0" smtClean="0"/>
              <a:t> Li can definitely be considered as </a:t>
            </a:r>
          </a:p>
          <a:p>
            <a:r>
              <a:rPr lang="en-US" dirty="0" smtClean="0"/>
              <a:t>a rising star in NLP only based on publication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23086" y="3402113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Microsoft Academic Graph(MAG) is good for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6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4901" y="1825625"/>
            <a:ext cx="3153032" cy="4351338"/>
          </a:xfrm>
        </p:spPr>
        <p:txBody>
          <a:bodyPr/>
          <a:lstStyle/>
          <a:p>
            <a:r>
              <a:rPr lang="en-US" dirty="0" smtClean="0"/>
              <a:t>Citation Number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1823"/>
            <a:ext cx="2926364" cy="292636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47788" y="1825625"/>
            <a:ext cx="315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G-index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552" r="4707"/>
          <a:stretch/>
        </p:blipFill>
        <p:spPr>
          <a:xfrm>
            <a:off x="8547788" y="2515536"/>
            <a:ext cx="2792626" cy="294684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51869" y="1825625"/>
            <a:ext cx="315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H-index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33" y="2515536"/>
            <a:ext cx="4380509" cy="2718937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232974" y="5551993"/>
            <a:ext cx="10370021" cy="15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Depend heavily on citation number</a:t>
            </a:r>
          </a:p>
          <a:p>
            <a:r>
              <a:rPr lang="en-US" dirty="0" smtClean="0"/>
              <a:t>Not suitable for young researchers with few academic experiences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1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Rising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2985"/>
            <a:ext cx="5010507" cy="484163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Young researcher </a:t>
            </a:r>
          </a:p>
          <a:p>
            <a:endParaRPr lang="en-US" dirty="0" smtClean="0"/>
          </a:p>
          <a:p>
            <a:r>
              <a:rPr lang="en-US" dirty="0" smtClean="0"/>
              <a:t>Cooperate with experienced researchers</a:t>
            </a:r>
          </a:p>
          <a:p>
            <a:endParaRPr lang="en-US" dirty="0" smtClean="0"/>
          </a:p>
          <a:p>
            <a:r>
              <a:rPr lang="en-US" dirty="0" smtClean="0"/>
              <a:t>Publish a lot in prestigious  venues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370" y="1445153"/>
            <a:ext cx="6420091" cy="52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4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Academic Cooperation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96154"/>
            <a:ext cx="4120662" cy="503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09516"/>
            <a:ext cx="4120662" cy="4834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1515"/>
              </p:ext>
            </p:extLst>
          </p:nvPr>
        </p:nvGraphicFramePr>
        <p:xfrm>
          <a:off x="838200" y="1503032"/>
          <a:ext cx="10288848" cy="2583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616"/>
                <a:gridCol w="3429616"/>
                <a:gridCol w="3429616"/>
              </a:tblGrid>
              <a:tr h="45113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45113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Publication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</a:t>
                      </a:r>
                      <a:endParaRPr lang="en-US" dirty="0"/>
                    </a:p>
                  </a:txBody>
                  <a:tcPr/>
                </a:tc>
              </a:tr>
              <a:tr h="45113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Citation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2291</a:t>
                      </a:r>
                      <a:endParaRPr lang="en-US" dirty="0"/>
                    </a:p>
                  </a:txBody>
                  <a:tcPr/>
                </a:tc>
              </a:tr>
              <a:tr h="45113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Cooperate Paper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786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Weight of Directed Edges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From A to B:</a:t>
                      </a:r>
                    </a:p>
                    <a:p>
                      <a:pPr algn="ctr"/>
                      <a:r>
                        <a:rPr lang="en-US" dirty="0" smtClean="0"/>
                        <a:t> 113*6/8 = 84.75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From</a:t>
                      </a:r>
                      <a:r>
                        <a:rPr lang="en-US" baseline="0" dirty="0" smtClean="0"/>
                        <a:t> B to A:</a:t>
                      </a:r>
                    </a:p>
                    <a:p>
                      <a:pPr algn="ctr"/>
                      <a:r>
                        <a:rPr lang="en-US" baseline="0" dirty="0" smtClean="0"/>
                        <a:t>2291*6/43 =319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34707" y="4396154"/>
            <a:ext cx="5992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citation number feature has been </a:t>
            </a:r>
            <a:r>
              <a:rPr lang="en-US" b="1" dirty="0" smtClean="0"/>
              <a:t>ignored</a:t>
            </a:r>
            <a:r>
              <a:rPr lang="en-US" dirty="0" smtClean="0"/>
              <a:t> in the existing methods[1][2]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50938" y="5046657"/>
            <a:ext cx="135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Why?</a:t>
            </a:r>
            <a:endParaRPr lang="en-US" sz="3600" b="1" dirty="0"/>
          </a:p>
        </p:txBody>
      </p:sp>
      <p:sp>
        <p:nvSpPr>
          <p:cNvPr id="12" name="Rectangle 11"/>
          <p:cNvSpPr/>
          <p:nvPr/>
        </p:nvSpPr>
        <p:spPr>
          <a:xfrm>
            <a:off x="838199" y="6002905"/>
            <a:ext cx="101697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1A1A1A"/>
                </a:solidFill>
                <a:latin typeface="ArialMT" charset="0"/>
              </a:rPr>
              <a:t>[1] Li, Xiao-Li, </a:t>
            </a:r>
            <a:r>
              <a:rPr lang="en-US" sz="1100" dirty="0">
                <a:solidFill>
                  <a:srgbClr val="1A1A1A"/>
                </a:solidFill>
                <a:latin typeface="ArialMT" charset="0"/>
              </a:rPr>
              <a:t>et al. "Searching for rising stars in bibliography networks." International Conference on Database Systems for Advanced Applications. Springer Berlin Heidelberg, 2009.</a:t>
            </a:r>
          </a:p>
          <a:p>
            <a:r>
              <a:rPr lang="en-US" sz="1100" dirty="0">
                <a:solidFill>
                  <a:srgbClr val="1A1A1A"/>
                </a:solidFill>
                <a:latin typeface="ArialMT" charset="0"/>
              </a:rPr>
              <a:t>[2] </a:t>
            </a:r>
            <a:r>
              <a:rPr lang="en-US" sz="1100" dirty="0" err="1">
                <a:solidFill>
                  <a:srgbClr val="1A1A1A"/>
                </a:solidFill>
                <a:latin typeface="ArialMT" charset="0"/>
              </a:rPr>
              <a:t>Daud</a:t>
            </a:r>
            <a:r>
              <a:rPr lang="en-US" sz="1100" dirty="0">
                <a:solidFill>
                  <a:srgbClr val="1A1A1A"/>
                </a:solidFill>
                <a:latin typeface="ArialMT" charset="0"/>
              </a:rPr>
              <a:t>, Ali, Rashid </a:t>
            </a:r>
            <a:r>
              <a:rPr lang="en-US" sz="1100" dirty="0" err="1">
                <a:solidFill>
                  <a:srgbClr val="1A1A1A"/>
                </a:solidFill>
                <a:latin typeface="ArialMT" charset="0"/>
              </a:rPr>
              <a:t>Abbasi</a:t>
            </a:r>
            <a:r>
              <a:rPr lang="en-US" sz="1100" dirty="0">
                <a:solidFill>
                  <a:srgbClr val="1A1A1A"/>
                </a:solidFill>
                <a:latin typeface="ArialMT" charset="0"/>
              </a:rPr>
              <a:t>, and </a:t>
            </a:r>
            <a:r>
              <a:rPr lang="en-US" sz="1100" dirty="0" err="1">
                <a:solidFill>
                  <a:srgbClr val="1A1A1A"/>
                </a:solidFill>
                <a:latin typeface="ArialMT" charset="0"/>
              </a:rPr>
              <a:t>Faqir</a:t>
            </a:r>
            <a:r>
              <a:rPr lang="en-US" sz="1100" dirty="0">
                <a:solidFill>
                  <a:srgbClr val="1A1A1A"/>
                </a:solidFill>
                <a:latin typeface="ArialMT" charset="0"/>
              </a:rPr>
              <a:t> Muhammad. "Finding rising stars in social networks." International Conference on Database Systems for Advanced Applications. Springer Berlin Heidelberg, 2013.</a:t>
            </a:r>
          </a:p>
        </p:txBody>
      </p:sp>
    </p:spTree>
    <p:extLst>
      <p:ext uri="{BB962C8B-B14F-4D97-AF65-F5344CB8AC3E}">
        <p14:creationId xmlns:p14="http://schemas.microsoft.com/office/powerpoint/2010/main" val="18561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Academic Quality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070158"/>
            <a:ext cx="4058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Select Top Conference and Journals in 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80638" y="2818960"/>
            <a:ext cx="2573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NTU Conference Ranking</a:t>
            </a:r>
          </a:p>
          <a:p>
            <a:pPr algn="ctr"/>
            <a:r>
              <a:rPr lang="en-US" sz="1400" dirty="0" smtClean="0"/>
              <a:t>CCF Ranking</a:t>
            </a:r>
          </a:p>
          <a:p>
            <a:pPr algn="ctr"/>
            <a:r>
              <a:rPr lang="en-US" sz="1400" dirty="0" smtClean="0"/>
              <a:t>Google Scholar Metrics</a:t>
            </a:r>
          </a:p>
          <a:p>
            <a:pPr algn="ctr"/>
            <a:r>
              <a:rPr lang="en-US" sz="1400" dirty="0" smtClean="0"/>
              <a:t>Microsoft Conference Ranking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48751" y="2070158"/>
            <a:ext cx="5498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Calculate the overall Academic Quality Score of Authors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004" y="2947530"/>
            <a:ext cx="4181793" cy="6969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95"/>
          <a:stretch/>
        </p:blipFill>
        <p:spPr>
          <a:xfrm>
            <a:off x="940530" y="3934673"/>
            <a:ext cx="3956538" cy="16738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419" y="3934673"/>
            <a:ext cx="4270378" cy="118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7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Features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6223521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smtClean="0">
                <a:solidFill>
                  <a:srgbClr val="1A1A1A"/>
                </a:solidFill>
                <a:latin typeface="ArialMT" charset="0"/>
              </a:rPr>
              <a:t>[</a:t>
            </a:r>
            <a:r>
              <a:rPr lang="en-US" sz="1100" dirty="0" smtClean="0">
                <a:solidFill>
                  <a:srgbClr val="1A1A1A"/>
                </a:solidFill>
                <a:latin typeface="ArialMT" charset="0"/>
              </a:rPr>
              <a:t>1</a:t>
            </a:r>
            <a:r>
              <a:rPr lang="en-US" sz="1100" smtClean="0">
                <a:solidFill>
                  <a:srgbClr val="1A1A1A"/>
                </a:solidFill>
                <a:latin typeface="ArialMT" charset="0"/>
              </a:rPr>
              <a:t>] </a:t>
            </a:r>
            <a:r>
              <a:rPr lang="en-US" sz="1100" dirty="0">
                <a:solidFill>
                  <a:srgbClr val="1A1A1A"/>
                </a:solidFill>
                <a:latin typeface="ArialMT" charset="0"/>
              </a:rPr>
              <a:t>Zhang, Jun, et al. "</a:t>
            </a:r>
            <a:r>
              <a:rPr lang="en-US" sz="1100" dirty="0" err="1">
                <a:solidFill>
                  <a:srgbClr val="1A1A1A"/>
                </a:solidFill>
                <a:latin typeface="ArialMT" charset="0"/>
              </a:rPr>
              <a:t>Cocarank</a:t>
            </a:r>
            <a:r>
              <a:rPr lang="en-US" sz="1100" dirty="0">
                <a:solidFill>
                  <a:srgbClr val="1A1A1A"/>
                </a:solidFill>
                <a:latin typeface="ArialMT" charset="0"/>
              </a:rPr>
              <a:t>: A collaboration caliber-based method for finding academic rising stars." Proceedings of the 25th International Conference Companion on World Wide Web. International World Wide Web Conferences Steering Committee, 2016.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12277" y="1981201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WWW 16’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57142" y="1992341"/>
            <a:ext cx="4349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Entropy of Authors’ Cooperation Network[1]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73130" y="2844363"/>
            <a:ext cx="839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Method</a:t>
            </a:r>
            <a:r>
              <a:rPr lang="en-US" dirty="0" smtClean="0"/>
              <a:t>: Using the user key word to evaluate the diversity background of its’ co-authors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73130" y="2475031"/>
            <a:ext cx="833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Presumption</a:t>
            </a:r>
            <a:r>
              <a:rPr lang="en-US" dirty="0" smtClean="0"/>
              <a:t>: Authors may benefit from cooperation with authors from different fields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32" y="3213695"/>
            <a:ext cx="4015816" cy="7804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02177" y="4700514"/>
            <a:ext cx="966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Can we extract some features to evaluate the diversity of a young researcher’s overall publications?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12277" y="5183204"/>
            <a:ext cx="1018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Is it possible for us to evaluate the similarity of authors to divide them into some specific research areas?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415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(*)Rank Algorithms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31" y="2509371"/>
            <a:ext cx="10761785" cy="8644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967096"/>
            <a:ext cx="2342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All based on PageRank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31" y="3546803"/>
            <a:ext cx="9841523" cy="104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7830" y="1690688"/>
            <a:ext cx="1282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Previous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383215" y="1690687"/>
            <a:ext cx="786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7830" y="2297723"/>
            <a:ext cx="200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DBLP Dataset[1][2]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07830" y="3762214"/>
            <a:ext cx="3475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APS Physics Publication Dataset[3]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65913" y="2702741"/>
            <a:ext cx="280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time scale 1990-2000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15392" y="4291668"/>
            <a:ext cx="424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publication data from 14 aps journals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15392" y="4774992"/>
            <a:ext cx="368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Academic experience &lt; 5 years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76656" y="2667055"/>
            <a:ext cx="4404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Focus only on the top conference of NLP</a:t>
            </a:r>
          </a:p>
          <a:p>
            <a:r>
              <a:rPr lang="en-US" dirty="0" smtClean="0"/>
              <a:t>(This can be further extended to other fields)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83215" y="2234753"/>
            <a:ext cx="272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Microsoft Academic Graph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365913" y="3133785"/>
            <a:ext cx="402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data about the same publish name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76655" y="3417507"/>
            <a:ext cx="4391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Consider Reference from top conference and</a:t>
            </a:r>
          </a:p>
          <a:p>
            <a:r>
              <a:rPr lang="en-US" dirty="0"/>
              <a:t>o</a:t>
            </a:r>
            <a:r>
              <a:rPr lang="en-US" dirty="0" smtClean="0"/>
              <a:t>ther conferences separately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76655" y="4167959"/>
            <a:ext cx="475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the conferences and authors have a unique id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38200" y="5637367"/>
            <a:ext cx="10515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1A1A1A"/>
                </a:solidFill>
                <a:latin typeface="ArialMT" charset="0"/>
              </a:rPr>
              <a:t>[1] Li, Xiao-Li, </a:t>
            </a:r>
            <a:r>
              <a:rPr lang="en-US" sz="1100" dirty="0">
                <a:solidFill>
                  <a:srgbClr val="1A1A1A"/>
                </a:solidFill>
                <a:latin typeface="ArialMT" charset="0"/>
              </a:rPr>
              <a:t>et al. "Searching for rising stars in bibliography networks." International Conference on Database Systems for Advanced Applications. Springer Berlin Heidelberg, 2009.</a:t>
            </a:r>
          </a:p>
          <a:p>
            <a:r>
              <a:rPr lang="en-US" sz="1100" dirty="0">
                <a:solidFill>
                  <a:srgbClr val="1A1A1A"/>
                </a:solidFill>
                <a:latin typeface="ArialMT" charset="0"/>
              </a:rPr>
              <a:t>[2] </a:t>
            </a:r>
            <a:r>
              <a:rPr lang="en-US" sz="1100" dirty="0" err="1">
                <a:solidFill>
                  <a:srgbClr val="1A1A1A"/>
                </a:solidFill>
                <a:latin typeface="ArialMT" charset="0"/>
              </a:rPr>
              <a:t>Daud</a:t>
            </a:r>
            <a:r>
              <a:rPr lang="en-US" sz="1100" dirty="0">
                <a:solidFill>
                  <a:srgbClr val="1A1A1A"/>
                </a:solidFill>
                <a:latin typeface="ArialMT" charset="0"/>
              </a:rPr>
              <a:t>, Ali, Rashid </a:t>
            </a:r>
            <a:r>
              <a:rPr lang="en-US" sz="1100" dirty="0" err="1">
                <a:solidFill>
                  <a:srgbClr val="1A1A1A"/>
                </a:solidFill>
                <a:latin typeface="ArialMT" charset="0"/>
              </a:rPr>
              <a:t>Abbasi</a:t>
            </a:r>
            <a:r>
              <a:rPr lang="en-US" sz="1100" dirty="0">
                <a:solidFill>
                  <a:srgbClr val="1A1A1A"/>
                </a:solidFill>
                <a:latin typeface="ArialMT" charset="0"/>
              </a:rPr>
              <a:t>, and </a:t>
            </a:r>
            <a:r>
              <a:rPr lang="en-US" sz="1100" dirty="0" err="1">
                <a:solidFill>
                  <a:srgbClr val="1A1A1A"/>
                </a:solidFill>
                <a:latin typeface="ArialMT" charset="0"/>
              </a:rPr>
              <a:t>Faqir</a:t>
            </a:r>
            <a:r>
              <a:rPr lang="en-US" sz="1100" dirty="0">
                <a:solidFill>
                  <a:srgbClr val="1A1A1A"/>
                </a:solidFill>
                <a:latin typeface="ArialMT" charset="0"/>
              </a:rPr>
              <a:t> Muhammad. "Finding rising stars in social networks." International Conference on Database Systems for Advanced Applications. Springer Berlin Heidelberg, 2013.</a:t>
            </a:r>
          </a:p>
          <a:p>
            <a:r>
              <a:rPr lang="en-US" sz="1100" dirty="0">
                <a:solidFill>
                  <a:srgbClr val="1A1A1A"/>
                </a:solidFill>
                <a:latin typeface="ArialMT" charset="0"/>
              </a:rPr>
              <a:t>[3] Zhang, Jun, et al. "</a:t>
            </a:r>
            <a:r>
              <a:rPr lang="en-US" sz="1100" dirty="0" err="1">
                <a:solidFill>
                  <a:srgbClr val="1A1A1A"/>
                </a:solidFill>
                <a:latin typeface="ArialMT" charset="0"/>
              </a:rPr>
              <a:t>Cocarank</a:t>
            </a:r>
            <a:r>
              <a:rPr lang="en-US" sz="1100" dirty="0">
                <a:solidFill>
                  <a:srgbClr val="1A1A1A"/>
                </a:solidFill>
                <a:latin typeface="ArialMT" charset="0"/>
              </a:rPr>
              <a:t>: A collaboration caliber-based method for finding academic rising stars." Proceedings of the 25th International Conference Companion on World Wide Web. International World Wide Web Conferences Steering Committee, 2016.</a:t>
            </a:r>
          </a:p>
        </p:txBody>
      </p:sp>
    </p:spTree>
    <p:extLst>
      <p:ext uri="{BB962C8B-B14F-4D97-AF65-F5344CB8AC3E}">
        <p14:creationId xmlns:p14="http://schemas.microsoft.com/office/powerpoint/2010/main" val="193101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53661" y="2603805"/>
            <a:ext cx="4541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Lack of ground-truth dataset(its controversial)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36694" y="1541976"/>
            <a:ext cx="1282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Previous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53661" y="2060020"/>
            <a:ext cx="464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top authors’ citation number to evaluate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661" y="3147590"/>
            <a:ext cx="3649785" cy="2702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45247" y="1541975"/>
            <a:ext cx="786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Ours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638025" y="2603805"/>
            <a:ext cx="4453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human-annotation data for evaluation?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38025" y="3096286"/>
            <a:ext cx="393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Any other methods? The previous work </a:t>
            </a:r>
          </a:p>
          <a:p>
            <a:r>
              <a:rPr lang="en-US" dirty="0" smtClean="0"/>
              <a:t>cannot be used for benchmark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98" y="3147590"/>
            <a:ext cx="3649785" cy="27022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38429" y="3203969"/>
            <a:ext cx="1664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It can be tricky!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838200" y="5906214"/>
            <a:ext cx="1051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1A1A1A"/>
                </a:solidFill>
                <a:latin typeface="ArialMT" charset="0"/>
              </a:rPr>
              <a:t>[1] </a:t>
            </a:r>
            <a:r>
              <a:rPr lang="en-US" sz="1100" dirty="0" err="1">
                <a:solidFill>
                  <a:srgbClr val="1A1A1A"/>
                </a:solidFill>
                <a:latin typeface="ArialMT" charset="0"/>
              </a:rPr>
              <a:t>Daud</a:t>
            </a:r>
            <a:r>
              <a:rPr lang="en-US" sz="1100" dirty="0">
                <a:solidFill>
                  <a:srgbClr val="1A1A1A"/>
                </a:solidFill>
                <a:latin typeface="ArialMT" charset="0"/>
              </a:rPr>
              <a:t>, Ali, Rashid </a:t>
            </a:r>
            <a:r>
              <a:rPr lang="en-US" sz="1100" dirty="0" err="1">
                <a:solidFill>
                  <a:srgbClr val="1A1A1A"/>
                </a:solidFill>
                <a:latin typeface="ArialMT" charset="0"/>
              </a:rPr>
              <a:t>Abbasi</a:t>
            </a:r>
            <a:r>
              <a:rPr lang="en-US" sz="1100" dirty="0">
                <a:solidFill>
                  <a:srgbClr val="1A1A1A"/>
                </a:solidFill>
                <a:latin typeface="ArialMT" charset="0"/>
              </a:rPr>
              <a:t>, and </a:t>
            </a:r>
            <a:r>
              <a:rPr lang="en-US" sz="1100" dirty="0" err="1">
                <a:solidFill>
                  <a:srgbClr val="1A1A1A"/>
                </a:solidFill>
                <a:latin typeface="ArialMT" charset="0"/>
              </a:rPr>
              <a:t>Faqir</a:t>
            </a:r>
            <a:r>
              <a:rPr lang="en-US" sz="1100" dirty="0">
                <a:solidFill>
                  <a:srgbClr val="1A1A1A"/>
                </a:solidFill>
                <a:latin typeface="ArialMT" charset="0"/>
              </a:rPr>
              <a:t> Muhammad. "Finding rising stars in social networks." International Conference on Database Systems for Advanced Applications. Springer Berlin Heidelberg, 2013.</a:t>
            </a:r>
          </a:p>
          <a:p>
            <a:r>
              <a:rPr lang="en-US" sz="1100" dirty="0" smtClean="0">
                <a:solidFill>
                  <a:srgbClr val="1A1A1A"/>
                </a:solidFill>
                <a:latin typeface="ArialMT" charset="0"/>
              </a:rPr>
              <a:t>[2</a:t>
            </a:r>
            <a:r>
              <a:rPr lang="en-US" sz="1100" dirty="0" smtClean="0">
                <a:solidFill>
                  <a:srgbClr val="1A1A1A"/>
                </a:solidFill>
                <a:latin typeface="ArialMT" charset="0"/>
              </a:rPr>
              <a:t>] </a:t>
            </a:r>
            <a:r>
              <a:rPr lang="en-US" sz="1100" dirty="0">
                <a:solidFill>
                  <a:srgbClr val="1A1A1A"/>
                </a:solidFill>
                <a:latin typeface="ArialMT" charset="0"/>
              </a:rPr>
              <a:t>Zhang, Jun, et al. "</a:t>
            </a:r>
            <a:r>
              <a:rPr lang="en-US" sz="1100" dirty="0" err="1">
                <a:solidFill>
                  <a:srgbClr val="1A1A1A"/>
                </a:solidFill>
                <a:latin typeface="ArialMT" charset="0"/>
              </a:rPr>
              <a:t>Cocarank</a:t>
            </a:r>
            <a:r>
              <a:rPr lang="en-US" sz="1100" dirty="0">
                <a:solidFill>
                  <a:srgbClr val="1A1A1A"/>
                </a:solidFill>
                <a:latin typeface="ArialMT" charset="0"/>
              </a:rPr>
              <a:t>: A collaboration caliber-based method for finding academic rising stars." Proceedings of the 25th International Conference Companion on World Wide Web. International World Wide Web Conferences Steering Committee, 2016.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38025" y="2120881"/>
            <a:ext cx="486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more traditional methods(H-index, G-index)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2387</TotalTime>
  <Words>697</Words>
  <Application>Microsoft Macintosh PowerPoint</Application>
  <PresentationFormat>Widescreen</PresentationFormat>
  <Paragraphs>109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ArialMT</vt:lpstr>
      <vt:lpstr>Calibri</vt:lpstr>
      <vt:lpstr>Calibri Light</vt:lpstr>
      <vt:lpstr>Arial</vt:lpstr>
      <vt:lpstr>Office Theme</vt:lpstr>
      <vt:lpstr>Mining Rising Stars in Academic Graph</vt:lpstr>
      <vt:lpstr>Traditional Methods</vt:lpstr>
      <vt:lpstr>Rising Star</vt:lpstr>
      <vt:lpstr>Academic Cooperation</vt:lpstr>
      <vt:lpstr>Academic Quality</vt:lpstr>
      <vt:lpstr>Additional Features</vt:lpstr>
      <vt:lpstr>(*)Rank Algorithms</vt:lpstr>
      <vt:lpstr>Datasets</vt:lpstr>
      <vt:lpstr>Evaluation</vt:lpstr>
      <vt:lpstr>Unsolved Problems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Rising Star in Academic Graph</dc:title>
  <dc:creator>Microsoft Office User</dc:creator>
  <cp:lastModifiedBy>Microsoft Office User</cp:lastModifiedBy>
  <cp:revision>39</cp:revision>
  <cp:lastPrinted>2016-07-15T17:46:22Z</cp:lastPrinted>
  <dcterms:created xsi:type="dcterms:W3CDTF">2016-07-13T19:13:04Z</dcterms:created>
  <dcterms:modified xsi:type="dcterms:W3CDTF">2016-07-15T21:29:47Z</dcterms:modified>
</cp:coreProperties>
</file>